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8" r:id="rId4"/>
    <p:sldId id="274" r:id="rId5"/>
    <p:sldId id="287" r:id="rId6"/>
    <p:sldId id="289" r:id="rId7"/>
    <p:sldId id="290" r:id="rId8"/>
    <p:sldId id="291" r:id="rId9"/>
    <p:sldId id="279" r:id="rId10"/>
    <p:sldId id="280" r:id="rId11"/>
    <p:sldId id="281" r:id="rId12"/>
    <p:sldId id="282" r:id="rId13"/>
    <p:sldId id="284" r:id="rId14"/>
    <p:sldId id="275" r:id="rId15"/>
    <p:sldId id="276" r:id="rId16"/>
    <p:sldId id="285" r:id="rId17"/>
    <p:sldId id="277" r:id="rId18"/>
    <p:sldId id="286" r:id="rId19"/>
    <p:sldId id="26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6B24B20-B098-4815-9346-FCC5169E85D8}">
          <p14:sldIdLst>
            <p14:sldId id="256"/>
            <p14:sldId id="265"/>
            <p14:sldId id="268"/>
            <p14:sldId id="274"/>
            <p14:sldId id="287"/>
            <p14:sldId id="289"/>
            <p14:sldId id="290"/>
            <p14:sldId id="291"/>
            <p14:sldId id="279"/>
            <p14:sldId id="280"/>
            <p14:sldId id="281"/>
            <p14:sldId id="282"/>
            <p14:sldId id="284"/>
            <p14:sldId id="275"/>
            <p14:sldId id="276"/>
            <p14:sldId id="285"/>
            <p14:sldId id="277"/>
            <p14:sldId id="286"/>
          </p14:sldIdLst>
        </p14:section>
        <p14:section name="Seção 1" id="{632963E9-9B4A-4E02-829A-ADC337B631D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B2DE27"/>
    <a:srgbClr val="8E44AD"/>
    <a:srgbClr val="3E6FFF"/>
    <a:srgbClr val="F39C12"/>
    <a:srgbClr val="F1C40F"/>
    <a:srgbClr val="D35400"/>
    <a:srgbClr val="E67E22"/>
    <a:srgbClr val="FF4C30"/>
    <a:srgbClr val="4DA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>
        <p:scale>
          <a:sx n="33" d="100"/>
          <a:sy n="33" d="100"/>
        </p:scale>
        <p:origin x="2587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9055-3950-4BD7-A132-CE0AFDFA3E08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57494-2943-4D1B-AA67-A8BB67BE3F9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72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5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92929"/>
                </a:solidFill>
                <a:effectLst/>
                <a:latin typeface="source-serif-pro"/>
              </a:rPr>
              <a:t>centralizada e monolítica</a:t>
            </a: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: um time de engenharia é responsável por todo o pipeline de dados, desde a coleta dos dados na fonte até a disponibilização das informações aos usuários de negócio.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time se torna o gargalo quando é necessária a alteração do pipeline de dados. 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Em um sistema hipotético, como um sistema de financiamento por exemplo, um único time da engenharia centralizaria a responsabilidade por preparar os dados para várias áreas diferentes da empresa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Mas cada área possui requisitos diferentes sobre os dados e, geralmente, a equipe de engenharia não consegue ter uma visão de negócio especializada para todas as áreas e dar celeridade em resposta às mudanças nas regras de negócio.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[PRÓXIMO SLIDE]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7712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92929"/>
                </a:solidFill>
                <a:effectLst/>
                <a:latin typeface="source-serif-pro"/>
              </a:rPr>
              <a:t>plataforma de dados centralizada: </a:t>
            </a: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os arquitetos de dados implementam um pipeline de dados com vários estágios (ingestão, preparação, agregação, etc.).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Apesar deste modelo fornecer algum nível de escala, alocando times diferentes para cada estágio do pipeline, ele tem uma limitação inerente que retarda a entrega de novas funcionalidades, pois um estágio é dependente do outro.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forte acoplamento entre os estágios do pipeline para entregar uma funcionalidade independente. </a:t>
            </a:r>
          </a:p>
          <a:p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O estágio de transformação de dados, por exemplo, depende do estágio de extração de dados, que pode estar sob a responsabilidade de uma equipe diferente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[PRÓXIMO SLIDE]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7728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i="0" dirty="0">
                <a:solidFill>
                  <a:srgbClr val="292929"/>
                </a:solidFill>
                <a:effectLst/>
                <a:latin typeface="source-serif-pro"/>
              </a:rPr>
              <a:t>grupo de engenheiros de dados altamente especializados trabalhando em silos: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engenheiros de dados trabalham, geralmente, isolados do restante da empresa, distantes de onde os dados são gerados (fontes de dados) e utilizados (áreas onde as decisões são tomadas sobre os dados).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Os engenheiros não são separados apenas organizacionalmente, mas também separados e agrupados em times baseados nas suas </a:t>
            </a:r>
            <a:r>
              <a:rPr lang="pt-BR" b="0" i="1" dirty="0">
                <a:solidFill>
                  <a:srgbClr val="292929"/>
                </a:solidFill>
                <a:effectLst/>
                <a:latin typeface="source-serif-pro"/>
              </a:rPr>
              <a:t>expertises </a:t>
            </a: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em ferramentas de big data, geralmente sem o conhecimento necessário da área de negócio.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Vamos imaginar um streaming de musica hipotético em que o usuário consegue ouvir musicas, rádios e podcasts. Eis que a área de negocio X solicita uma nova visão, ela quer saber a taxa de usuários que ouvem podcasts. Se estivermos em uma arquitetura tradicional, todos os pontos do pipeline terão de ser alterados, desde a ingestão dos dados, passando pela limpeza e preparação e finalizando na disponibilização desses dados. Isso porque a nossa </a:t>
            </a:r>
            <a:r>
              <a:rPr lang="pt-BR" b="0" i="0" dirty="0" err="1">
                <a:solidFill>
                  <a:srgbClr val="292929"/>
                </a:solidFill>
                <a:effectLst/>
                <a:latin typeface="source-serif-pro"/>
              </a:rPr>
              <a:t>arquitura</a:t>
            </a:r>
            <a:r>
              <a:rPr lang="pt-BR" b="0" i="0" dirty="0">
                <a:solidFill>
                  <a:srgbClr val="292929"/>
                </a:solidFill>
                <a:effectLst/>
                <a:latin typeface="source-serif-pro"/>
              </a:rPr>
              <a:t> atual é extremamente acoplada e dependente. E o pior, dependendo da demanda, isso vai levar semanas ou até meses e quando esses dados forem disponibilizados pro usuário pode ser que nem seja o que ele quer, pois o engenheiro de dados não esta próximo da área negocio e não entende os detalhes que ela precisa.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[PRÓXIMO SLIDE]</a:t>
            </a:r>
            <a:endParaRPr lang="pt-B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918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Data mesh é uma arquitetura de dados distribuída que tem como objetivo descentralizar a gestão de dados em uma organização, permitindo que cada equipe seja responsável por seus próprios dados e que esses dados sejam compartilhados de forma segura e eficiente com outras equipes.</a:t>
            </a:r>
          </a:p>
          <a:p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Conceito criado </a:t>
            </a:r>
            <a:r>
              <a:rPr lang="pt-BR" sz="1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Zhamak Dehghani, em 2019, então é uma abordagem bem nova</a:t>
            </a:r>
          </a:p>
          <a:p>
            <a:r>
              <a:rPr lang="pt-BR" sz="1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Zhamak propôs o data mesh no artigo “</a:t>
            </a:r>
            <a:r>
              <a:rPr lang="en-US" sz="1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How to move beyond a monolithic data lake to a distributed data mesh”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72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312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PEDIR PARA ABRIR AS CAMERAS NO FINAL PRA TIRAR FOTO!!!!!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3972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PEDIR PARA ABRIR AS CAMERAS PRA TIRAR FOTO!!!!!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715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ABRIR AS CAMERAS NO FINAL PRA TIRAR FOTO!!!!!</a:t>
            </a:r>
          </a:p>
          <a:p>
            <a:endParaRPr lang="pt-BR" dirty="0"/>
          </a:p>
          <a:p>
            <a:r>
              <a:rPr lang="pt-BR" dirty="0"/>
              <a:t>Sou o Fabio, sou formado em analise e desenvolvimento de sistemas pela universidade tecnológica do </a:t>
            </a:r>
            <a:r>
              <a:rPr lang="pt-BR" dirty="0" err="1"/>
              <a:t>parana</a:t>
            </a:r>
            <a:r>
              <a:rPr lang="pt-BR" dirty="0"/>
              <a:t>. Moro aqui em são Paulo há 9 anos mas sou ai do </a:t>
            </a:r>
            <a:r>
              <a:rPr lang="pt-BR" dirty="0" err="1"/>
              <a:t>Parana</a:t>
            </a:r>
            <a:r>
              <a:rPr lang="pt-BR" dirty="0"/>
              <a:t>, de Londrina, e me formei na UTFPR no campus de </a:t>
            </a:r>
            <a:r>
              <a:rPr lang="pt-BR" dirty="0" err="1"/>
              <a:t>Cornelio</a:t>
            </a:r>
            <a:r>
              <a:rPr lang="pt-BR" dirty="0"/>
              <a:t> </a:t>
            </a:r>
            <a:r>
              <a:rPr lang="pt-BR" dirty="0" err="1"/>
              <a:t>Procopio</a:t>
            </a:r>
            <a:r>
              <a:rPr lang="pt-BR" dirty="0"/>
              <a:t>, uma cidade bem pertinho de </a:t>
            </a:r>
            <a:r>
              <a:rPr lang="pt-BR" dirty="0" err="1"/>
              <a:t>londirna</a:t>
            </a:r>
            <a:r>
              <a:rPr lang="pt-BR" dirty="0"/>
              <a:t>. Atualmente estou fazendo MBA em Data Science e </a:t>
            </a:r>
            <a:r>
              <a:rPr lang="pt-BR" dirty="0" err="1"/>
              <a:t>Inteligencia</a:t>
            </a:r>
            <a:r>
              <a:rPr lang="pt-BR" dirty="0"/>
              <a:t> Artificial na FIAP, aqui em, </a:t>
            </a:r>
            <a:r>
              <a:rPr lang="pt-BR" dirty="0" err="1"/>
              <a:t>Saâo</a:t>
            </a:r>
            <a:r>
              <a:rPr lang="pt-BR" dirty="0"/>
              <a:t> Paulo e estou na Zurich Seguros como Tech Lead.</a:t>
            </a:r>
          </a:p>
          <a:p>
            <a:endParaRPr lang="pt-BR" dirty="0"/>
          </a:p>
          <a:p>
            <a:r>
              <a:rPr lang="pt-BR" dirty="0"/>
              <a:t>Além disso dou aulas de dados e de programação, sou mentor, ajudo algumas pessoas em inicio de carreira e sou voluntario em alguns projetos e em algumas instituições, como na própria Zurich, que tem uma área de responsabilidade social bem legal e no hemocentro de ribeirão preto.</a:t>
            </a:r>
          </a:p>
          <a:p>
            <a:endParaRPr lang="pt-BR" dirty="0"/>
          </a:p>
          <a:p>
            <a:r>
              <a:rPr lang="pt-BR" dirty="0"/>
              <a:t>Aqui estão os meus contatos, esse </a:t>
            </a:r>
            <a:r>
              <a:rPr lang="pt-BR" dirty="0" err="1"/>
              <a:t>qr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aponta pro meu </a:t>
            </a:r>
            <a:r>
              <a:rPr lang="pt-BR" dirty="0" err="1"/>
              <a:t>linkedin</a:t>
            </a:r>
            <a:r>
              <a:rPr lang="pt-BR" dirty="0"/>
              <a:t> e fiquem a vontade para entrar em contato comigo, vai ser muito legal </a:t>
            </a:r>
            <a:r>
              <a:rPr lang="pt-BR" dirty="0" err="1"/>
              <a:t>extender</a:t>
            </a:r>
            <a:r>
              <a:rPr lang="pt-BR" dirty="0"/>
              <a:t> esse papo rápido que teremos aqui.</a:t>
            </a:r>
          </a:p>
          <a:p>
            <a:endParaRPr lang="pt-BR" dirty="0"/>
          </a:p>
          <a:p>
            <a:r>
              <a:rPr lang="pt-BR" dirty="0"/>
              <a:t>[PROXIMO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4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615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52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00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271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789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135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 a gente olhar mais de pertinho aqui,  a gente vai ver que a cada minuto de 2022 foram realizadas 5.9 milhões de buscas no google. É muita coisa. Se a gente for para as redes sociais, só o insta teve 66 mil fotos compartilhadas. E lembrem-se que estamos falando de um intervalo de tempo de 1 minuto!! E o que isso mostra pra gente? Novamente, que o volume de dados sendo gerado e consumido no mundo esta cada vez maior e é um desafio gigante ingerir, manipular e consumir tantos dados assim. E obviamente, quando temos novos desafios precisamos de novas perspectivas para encaras as coisas. Mas antes de conhecer o novo temos que entender o que fazemos, então vamos dar uma olhada na perspectiva como tratamos os dados hoje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[PRÓXIMO SLIDE]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435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A1FAC-8AA1-597D-47A8-8F805A27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A6A533-6DFC-BDBA-D70D-1AD400B03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A4C06-F1F9-02A2-06EA-D4610E09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D4FE92-FB86-33F5-150A-BA758B41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420A8-0676-BCBB-52AD-22B8D1BB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45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03EC4-5951-1A4F-492A-679869B4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B360D1-687A-01C3-8BEE-D130BA228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F69F3-636C-0762-B918-D64D7D5D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98B77-30B1-786F-77CD-CB8A15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1D327-A597-1925-2233-4B67E000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633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D8E486-E87C-4437-A1B9-FC4C09153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1CF0AE-EADE-5E04-0A89-AB04BFD65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DE9725-3B68-FEBA-9518-0E644F4F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69CAFA-1DCA-EA89-9DA2-E049DA98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9B16C4-15CC-7544-768E-9838051C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95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37E67-EDEF-C7BB-9944-49734F8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4094A1-C6D6-7BF8-CCC9-A3CA9F80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88B444-5545-0B11-A019-5C87EAE6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51BA90-765A-B674-C818-11045AB1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87A782-969E-E434-6CE5-6450C62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3553-A3FB-F5F9-905E-9131C496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1893CE-CEC7-0EBB-4398-A8858F767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71B9D-4AD3-39C3-08A2-7802E906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35CE2A-4552-0CD9-E817-F298AD1B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7E2F90-C4AA-B682-6C50-62FD54DF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0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248CE-12C5-694F-E79B-FFD01326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8A999B-3C00-D6BE-DB40-21D1A1F5B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625D09-B99D-37A4-F7C7-E229CC9D8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2805FE-2E08-2FF4-BD6F-505A205B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9AA2A0-5FC8-E9C4-7CDA-937082F6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8B022C-4008-0A06-36D4-1B1464D9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90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1AFC-D614-385E-61D2-261EA577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0C4305-58D4-E6A8-BB9C-5805D863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BA1CC8-E6D8-B513-AD01-964E767D4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5D6F49-E346-D9B0-C331-140789D9A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29CD59-5C04-7F97-3639-4F859BB14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30EA33-DC5F-072B-D61F-ECF4648C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4EE9CB-D4A5-96D5-36DC-A9DDD7FA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4D2231-C680-F232-5A4C-B65E955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31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0753A-50B8-6231-C902-127C97E0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D599A5-A938-F9DA-D629-01771E14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3599CC-906D-9178-8BF2-E02B78F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E9C27B-EDD4-755D-E11F-F494CB66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002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E74A6E7-C157-A300-EB19-FDD73367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485046-ADF7-EEA5-1F7E-0061C529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5BACE6-6541-EBC1-C042-EF964A3A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0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2BA79-36FD-AC26-CBCA-DAB574B8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B95574-7485-6D3C-5B36-CF1E9ADE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E38249-6C7E-B775-9211-0B988B421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E2FD90-CD94-E203-C19A-B38EB05A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3E83B1-F2C7-371F-1B56-4E3721CC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12556D-0F67-B47F-D73F-BB22A7A3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44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12C1A-5C83-CC59-18E6-18C5DAC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A07FC5-2772-642B-C08C-5C772EE60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299203-69D6-6396-C752-855ADCB2C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B917B9-2F35-54F3-E762-8B71D20C7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4BE4D3-60E5-9A59-CE1F-E688D223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FBC4-28E3-C4CD-7F50-F1B50161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800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B1CFEC-9277-C7A0-9A9A-3A5E51BD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A11A2B-B4CC-6FA5-54D2-86EA9E83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F8AD6-4840-FB7D-897F-3081FC458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D6D3E-4AE3-DF5A-A9D6-3830A0963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60B3FB-4D64-A56E-355D-BA3A51111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ata-monolith-to-mesh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rtinfowler.com/articles/data-monolith-to-mesh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ata-monolith-to-mesh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ata-monolith-to-mesh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tsloanreview.com.br/post/data-mesh-cria-um-novo-paradigma-de-gestao-de-dado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slide" Target="slide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536A0A-CBBB-C5FC-29B7-B52C4C730521}"/>
              </a:ext>
            </a:extLst>
          </p:cNvPr>
          <p:cNvSpPr txBox="1"/>
          <p:nvPr/>
        </p:nvSpPr>
        <p:spPr>
          <a:xfrm>
            <a:off x="218661" y="2274838"/>
            <a:ext cx="11754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4000" b="1" dirty="0" err="1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4000" b="1" dirty="0" err="1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Generation)- </a:t>
            </a:r>
          </a:p>
          <a:p>
            <a:pPr algn="ctr"/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Transformando Informação em Inspiração!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688F131D-4D51-B2CD-3297-DBA3DFD0F5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2320767"/>
                  </p:ext>
                </p:extLst>
              </p:nvPr>
            </p:nvGraphicFramePr>
            <p:xfrm>
              <a:off x="-12246592" y="0"/>
              <a:ext cx="12192000" cy="6858000"/>
            </p:xfrm>
            <a:graphic>
              <a:graphicData uri="http://schemas.microsoft.com/office/powerpoint/2016/slidezoom">
                <pslz:sldZm>
                  <pslz:sldZmObj sldId="265" cId="1945460517">
                    <pslz:zmPr id="{BE4BAB0F-CF98-42CB-9E0D-CF9F3458AB6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Zoom de Slide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88F131D-4D51-B2CD-3297-DBA3DFD0F5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246592" y="0"/>
                <a:ext cx="12192000" cy="6858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95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Fonte: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https://martinfowler.com/articles/data-monolith-to-mesh.html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9753600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F32E1-B8D5-B2FC-03D4-F76F1B97286E}"/>
              </a:ext>
            </a:extLst>
          </p:cNvPr>
          <p:cNvSpPr txBox="1"/>
          <p:nvPr/>
        </p:nvSpPr>
        <p:spPr>
          <a:xfrm>
            <a:off x="765896" y="81835"/>
            <a:ext cx="7235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Olhar a 10.000 metros - Arquitetura tradicional centralizada e monolítica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4D64D9-CAE2-1BEE-1B1A-08E2C86C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5" y="2237741"/>
            <a:ext cx="8448675" cy="386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9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9753600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F32E1-B8D5-B2FC-03D4-F76F1B97286E}"/>
              </a:ext>
            </a:extLst>
          </p:cNvPr>
          <p:cNvSpPr txBox="1"/>
          <p:nvPr/>
        </p:nvSpPr>
        <p:spPr>
          <a:xfrm>
            <a:off x="765896" y="81835"/>
            <a:ext cx="7235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Olhar a 3.000 metros - Plataforma de dados centralizada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457177-44DD-A732-22BE-478C59C5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50" y="2165848"/>
            <a:ext cx="8539492" cy="400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043D5C-2917-1756-5DAD-67E1D91D595E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Fonte: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https://martinfowler.com/articles/data-monolith-to-mesh.html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2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9753600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F32E1-B8D5-B2FC-03D4-F76F1B97286E}"/>
              </a:ext>
            </a:extLst>
          </p:cNvPr>
          <p:cNvSpPr txBox="1"/>
          <p:nvPr/>
        </p:nvSpPr>
        <p:spPr>
          <a:xfrm>
            <a:off x="765896" y="81835"/>
            <a:ext cx="8120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Olhando ainda mais de perto - Engenheiros de dados altamente especializados trabalhando em silos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43D5C-2917-1756-5DAD-67E1D91D595E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Fonte: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https://martinfowler.com/articles/data-monolith-to-mesh.html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870A10-5C5F-F6BE-1F5A-B7364AF3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0" y="2481765"/>
            <a:ext cx="5735634" cy="23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6F4E19-788D-6663-4BAE-6995470DCB03}"/>
              </a:ext>
            </a:extLst>
          </p:cNvPr>
          <p:cNvSpPr txBox="1"/>
          <p:nvPr/>
        </p:nvSpPr>
        <p:spPr>
          <a:xfrm>
            <a:off x="6354723" y="2254901"/>
            <a:ext cx="2965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Falta dos responsáveis pelos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7F456B-9C48-7DB1-8367-146A1A49A1F5}"/>
              </a:ext>
            </a:extLst>
          </p:cNvPr>
          <p:cNvSpPr txBox="1"/>
          <p:nvPr/>
        </p:nvSpPr>
        <p:spPr>
          <a:xfrm>
            <a:off x="6354722" y="3588982"/>
            <a:ext cx="296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defRPr>
            </a:lvl1pPr>
          </a:lstStyle>
          <a:p>
            <a:r>
              <a:rPr lang="pt-BR" dirty="0"/>
              <a:t>Problemas de qualidade dos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518B-A48D-1BEC-D509-D3E848BEC9D1}"/>
              </a:ext>
            </a:extLst>
          </p:cNvPr>
          <p:cNvSpPr txBox="1"/>
          <p:nvPr/>
        </p:nvSpPr>
        <p:spPr>
          <a:xfrm>
            <a:off x="6371801" y="4800600"/>
            <a:ext cx="296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defRPr>
            </a:lvl1pPr>
          </a:lstStyle>
          <a:p>
            <a:r>
              <a:rPr lang="pt-BR" dirty="0"/>
              <a:t>Escalabilidade organizacional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655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9753600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F32E1-B8D5-B2FC-03D4-F76F1B97286E}"/>
              </a:ext>
            </a:extLst>
          </p:cNvPr>
          <p:cNvSpPr txBox="1"/>
          <p:nvPr/>
        </p:nvSpPr>
        <p:spPr>
          <a:xfrm>
            <a:off x="765896" y="81835"/>
            <a:ext cx="8120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Olhando ainda mais de perto - Engenheiros de dados altamente especializados trabalhando em silos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43D5C-2917-1756-5DAD-67E1D91D595E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Fonte: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https://martinfowler.com/articles/data-monolith-to-mesh.html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870A10-5C5F-F6BE-1F5A-B7364AF3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0" y="2481765"/>
            <a:ext cx="5735634" cy="23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6F4E19-788D-6663-4BAE-6995470DCB03}"/>
              </a:ext>
            </a:extLst>
          </p:cNvPr>
          <p:cNvSpPr txBox="1"/>
          <p:nvPr/>
        </p:nvSpPr>
        <p:spPr>
          <a:xfrm>
            <a:off x="6354723" y="2254901"/>
            <a:ext cx="2965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rPr>
              <a:t>Falta dos responsáveis pelos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7F456B-9C48-7DB1-8367-146A1A49A1F5}"/>
              </a:ext>
            </a:extLst>
          </p:cNvPr>
          <p:cNvSpPr txBox="1"/>
          <p:nvPr/>
        </p:nvSpPr>
        <p:spPr>
          <a:xfrm>
            <a:off x="6354722" y="3588982"/>
            <a:ext cx="296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defRPr>
            </a:lvl1pPr>
          </a:lstStyle>
          <a:p>
            <a:r>
              <a:rPr lang="pt-BR" dirty="0"/>
              <a:t>Problemas de qualidade dos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518B-A48D-1BEC-D509-D3E848BEC9D1}"/>
              </a:ext>
            </a:extLst>
          </p:cNvPr>
          <p:cNvSpPr txBox="1"/>
          <p:nvPr/>
        </p:nvSpPr>
        <p:spPr>
          <a:xfrm>
            <a:off x="6371801" y="4800600"/>
            <a:ext cx="296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chemeClr val="bg1"/>
                </a:solidFill>
                <a:highlight>
                  <a:srgbClr val="008000"/>
                </a:highlight>
                <a:latin typeface="72 Monospace" panose="020B0509030603020204" pitchFamily="49" charset="0"/>
                <a:cs typeface="72 Monospace" panose="020B0509030603020204" pitchFamily="49" charset="0"/>
              </a:defRPr>
            </a:lvl1pPr>
          </a:lstStyle>
          <a:p>
            <a:r>
              <a:rPr lang="pt-BR" dirty="0"/>
              <a:t>Escalabilidade organizacional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4" y="1"/>
            <a:ext cx="9754003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2162B3-C6BD-9641-D794-DEE84D612092}"/>
              </a:ext>
            </a:extLst>
          </p:cNvPr>
          <p:cNvSpPr txBox="1"/>
          <p:nvPr/>
        </p:nvSpPr>
        <p:spPr>
          <a:xfrm>
            <a:off x="765897" y="307625"/>
            <a:ext cx="6728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 que é data mesh?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10F8C16-0432-D38A-4D0E-4B9515BAF6D1}"/>
              </a:ext>
            </a:extLst>
          </p:cNvPr>
          <p:cNvSpPr txBox="1"/>
          <p:nvPr/>
        </p:nvSpPr>
        <p:spPr>
          <a:xfrm>
            <a:off x="765897" y="5934136"/>
            <a:ext cx="8855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https://martinfowler.com/articles/data-monolith-to-mesh.html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https://www.mitsloanreview.com.br/post/data-mesh-cria-um-novo-paradigma-de-gestao-de-dados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A3A143-2A69-0E1A-1DD7-6BF01F690428}"/>
              </a:ext>
            </a:extLst>
          </p:cNvPr>
          <p:cNvSpPr txBox="1"/>
          <p:nvPr/>
        </p:nvSpPr>
        <p:spPr>
          <a:xfrm>
            <a:off x="23775" y="5934136"/>
            <a:ext cx="8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C5D74A-6216-DDDF-29F3-BD4E2FB4C20F}"/>
              </a:ext>
            </a:extLst>
          </p:cNvPr>
          <p:cNvSpPr txBox="1"/>
          <p:nvPr/>
        </p:nvSpPr>
        <p:spPr>
          <a:xfrm>
            <a:off x="765897" y="2302523"/>
            <a:ext cx="872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Conceito criado pela diretora de tecnologia da Thoughtworks, Zhamak Dehghani, em 2019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EED67F-63C9-B4A4-D8FE-C27602EF40DE}"/>
              </a:ext>
            </a:extLst>
          </p:cNvPr>
          <p:cNvSpPr txBox="1"/>
          <p:nvPr/>
        </p:nvSpPr>
        <p:spPr>
          <a:xfrm>
            <a:off x="765897" y="3502851"/>
            <a:ext cx="872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"How to move beyond a monolithic data lake to a distributed data mesh" </a:t>
            </a:r>
            <a:endParaRPr lang="pt-BR" sz="2400" b="1" dirty="0">
              <a:solidFill>
                <a:schemeClr val="bg1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27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A5A8B0-B16D-53FB-52EE-FBB141BA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3" r="1"/>
          <a:stretch/>
        </p:blipFill>
        <p:spPr>
          <a:xfrm>
            <a:off x="609196" y="0"/>
            <a:ext cx="9144000" cy="68580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3C1008-A770-A42A-8D25-85449E41DF5C}"/>
              </a:ext>
            </a:extLst>
          </p:cNvPr>
          <p:cNvSpPr txBox="1"/>
          <p:nvPr/>
        </p:nvSpPr>
        <p:spPr>
          <a:xfrm>
            <a:off x="765897" y="307625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FA25C-1967-877C-343D-0185FE4DF869}"/>
              </a:ext>
            </a:extLst>
          </p:cNvPr>
          <p:cNvSpPr/>
          <p:nvPr/>
        </p:nvSpPr>
        <p:spPr>
          <a:xfrm>
            <a:off x="608793" y="1"/>
            <a:ext cx="9754407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CCA0B70-BB6B-18A7-EBDD-942DB99D5040}"/>
              </a:ext>
            </a:extLst>
          </p:cNvPr>
          <p:cNvSpPr txBox="1"/>
          <p:nvPr/>
        </p:nvSpPr>
        <p:spPr>
          <a:xfrm>
            <a:off x="765897" y="307625"/>
            <a:ext cx="6728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Princípios core do Data Mesh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C9A748-C12E-E24A-2903-DB11593DD1EE}"/>
              </a:ext>
            </a:extLst>
          </p:cNvPr>
          <p:cNvSpPr txBox="1"/>
          <p:nvPr/>
        </p:nvSpPr>
        <p:spPr>
          <a:xfrm>
            <a:off x="765897" y="2302523"/>
            <a:ext cx="87226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Arquitetura de dados descentralizada orientada ao domínio</a:t>
            </a:r>
          </a:p>
          <a:p>
            <a:endParaRPr lang="pt-BR" sz="2400" b="1" dirty="0">
              <a:solidFill>
                <a:schemeClr val="bg1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Dados disponibilizados como produto</a:t>
            </a:r>
          </a:p>
          <a:p>
            <a:endParaRPr lang="pt-BR" sz="2400" b="1" dirty="0">
              <a:solidFill>
                <a:schemeClr val="bg1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Plataforma de dados self-service</a:t>
            </a:r>
          </a:p>
          <a:p>
            <a:endParaRPr lang="pt-BR" sz="2400" b="1" dirty="0">
              <a:solidFill>
                <a:schemeClr val="bg1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Governança Federada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446B91-8EEC-15BD-66F2-5E5375DAE8C4}"/>
              </a:ext>
            </a:extLst>
          </p:cNvPr>
          <p:cNvSpPr txBox="1"/>
          <p:nvPr/>
        </p:nvSpPr>
        <p:spPr>
          <a:xfrm>
            <a:off x="765897" y="6218278"/>
            <a:ext cx="791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https://medium.com/data-hackers/data-mesh-indo-al%C3%A9m-do-data-lake-e-data-warehouse-465d57539d89</a:t>
            </a:r>
          </a:p>
        </p:txBody>
      </p:sp>
    </p:spTree>
    <p:extLst>
      <p:ext uri="{BB962C8B-B14F-4D97-AF65-F5344CB8AC3E}">
        <p14:creationId xmlns:p14="http://schemas.microsoft.com/office/powerpoint/2010/main" val="328636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A5A8B0-B16D-53FB-52EE-FBB141BAB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r="1"/>
          <a:stretch/>
        </p:blipFill>
        <p:spPr>
          <a:xfrm>
            <a:off x="609196" y="0"/>
            <a:ext cx="9144000" cy="68580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3C1008-A770-A42A-8D25-85449E41DF5C}"/>
              </a:ext>
            </a:extLst>
          </p:cNvPr>
          <p:cNvSpPr txBox="1"/>
          <p:nvPr/>
        </p:nvSpPr>
        <p:spPr>
          <a:xfrm>
            <a:off x="765897" y="307625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0"/>
            <a:ext cx="9754811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FA25C-1967-877C-343D-0185FE4DF869}"/>
              </a:ext>
            </a:extLst>
          </p:cNvPr>
          <p:cNvSpPr/>
          <p:nvPr/>
        </p:nvSpPr>
        <p:spPr>
          <a:xfrm>
            <a:off x="608793" y="1"/>
            <a:ext cx="609197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E283B2-EA1C-D716-1A66-57103CE4BE4E}"/>
              </a:ext>
            </a:extLst>
          </p:cNvPr>
          <p:cNvSpPr txBox="1"/>
          <p:nvPr/>
        </p:nvSpPr>
        <p:spPr>
          <a:xfrm>
            <a:off x="1512203" y="307625"/>
            <a:ext cx="67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Case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91C9F3-DEA5-8E64-497B-37C985B06B90}"/>
              </a:ext>
            </a:extLst>
          </p:cNvPr>
          <p:cNvSpPr/>
          <p:nvPr/>
        </p:nvSpPr>
        <p:spPr>
          <a:xfrm>
            <a:off x="4723495" y="1138622"/>
            <a:ext cx="2705590" cy="270559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E78343-9885-244C-ED6E-9A040CDB9477}"/>
              </a:ext>
            </a:extLst>
          </p:cNvPr>
          <p:cNvSpPr txBox="1"/>
          <p:nvPr/>
        </p:nvSpPr>
        <p:spPr>
          <a:xfrm>
            <a:off x="3194301" y="3934497"/>
            <a:ext cx="580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-apple-system"/>
              </a:rPr>
              <a:t>Matheus Augusto Maria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Solutions Architect at Itaú Unibanco | 4x AWS Certified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6CEA70B-67C4-0DA0-6E64-A49C9228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790" y="478541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4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A5A8B0-B16D-53FB-52EE-FBB141BAB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r="1"/>
          <a:stretch/>
        </p:blipFill>
        <p:spPr>
          <a:xfrm>
            <a:off x="609196" y="0"/>
            <a:ext cx="9144000" cy="68580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3C1008-A770-A42A-8D25-85449E41DF5C}"/>
              </a:ext>
            </a:extLst>
          </p:cNvPr>
          <p:cNvSpPr txBox="1"/>
          <p:nvPr/>
        </p:nvSpPr>
        <p:spPr>
          <a:xfrm>
            <a:off x="765897" y="307625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0"/>
            <a:ext cx="9754811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FA25C-1967-877C-343D-0185FE4DF869}"/>
              </a:ext>
            </a:extLst>
          </p:cNvPr>
          <p:cNvSpPr/>
          <p:nvPr/>
        </p:nvSpPr>
        <p:spPr>
          <a:xfrm>
            <a:off x="608793" y="1"/>
            <a:ext cx="609197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E283B2-EA1C-D716-1A66-57103CE4BE4E}"/>
              </a:ext>
            </a:extLst>
          </p:cNvPr>
          <p:cNvSpPr txBox="1"/>
          <p:nvPr/>
        </p:nvSpPr>
        <p:spPr>
          <a:xfrm>
            <a:off x="1512203" y="307625"/>
            <a:ext cx="67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Case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091C9F3-DEA5-8E64-497B-37C985B06B90}"/>
              </a:ext>
            </a:extLst>
          </p:cNvPr>
          <p:cNvSpPr/>
          <p:nvPr/>
        </p:nvSpPr>
        <p:spPr>
          <a:xfrm>
            <a:off x="9949619" y="5947795"/>
            <a:ext cx="824740" cy="8247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2F1AC7-309E-071D-D30D-CEC6FCEF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66" y="1652402"/>
            <a:ext cx="8948468" cy="355319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91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A5A8B0-B16D-53FB-52EE-FBB141BAB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r="1"/>
          <a:stretch/>
        </p:blipFill>
        <p:spPr>
          <a:xfrm>
            <a:off x="609196" y="0"/>
            <a:ext cx="9144000" cy="68580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3C1008-A770-A42A-8D25-85449E41DF5C}"/>
              </a:ext>
            </a:extLst>
          </p:cNvPr>
          <p:cNvSpPr txBox="1"/>
          <p:nvPr/>
        </p:nvSpPr>
        <p:spPr>
          <a:xfrm>
            <a:off x="765897" y="307625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6783" y="0"/>
            <a:ext cx="9755617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600" b="1" dirty="0">
              <a:solidFill>
                <a:srgbClr val="8E44AD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0"/>
            <a:ext cx="609197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FA25C-1967-877C-343D-0185FE4DF869}"/>
              </a:ext>
            </a:extLst>
          </p:cNvPr>
          <p:cNvSpPr/>
          <p:nvPr/>
        </p:nvSpPr>
        <p:spPr>
          <a:xfrm>
            <a:off x="608793" y="1"/>
            <a:ext cx="609197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271278-417C-779C-3EAB-D762683CC11E}"/>
              </a:ext>
            </a:extLst>
          </p:cNvPr>
          <p:cNvSpPr txBox="1"/>
          <p:nvPr/>
        </p:nvSpPr>
        <p:spPr>
          <a:xfrm>
            <a:off x="2121803" y="307625"/>
            <a:ext cx="8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Quando pensar em Data</a:t>
            </a:r>
          </a:p>
          <a:p>
            <a:r>
              <a:rPr lang="pt-BR" sz="36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Mesh? (ou quando não pensar)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FFBA1D-BD2F-3587-4F59-C21FD6A8FC64}"/>
              </a:ext>
            </a:extLst>
          </p:cNvPr>
          <p:cNvSpPr txBox="1"/>
          <p:nvPr/>
        </p:nvSpPr>
        <p:spPr>
          <a:xfrm>
            <a:off x="2061418" y="2427633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Você está feliz com sua estrutura? </a:t>
            </a:r>
          </a:p>
          <a:p>
            <a:endParaRPr lang="pt-BR" sz="3200" b="1" dirty="0">
              <a:solidFill>
                <a:srgbClr val="8E44AD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Está satisfeito com a maneira como sua empresa usa os dados para tomar decisões?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94FCB8-9143-E714-F9C6-3A79E24B6ADB}"/>
              </a:ext>
            </a:extLst>
          </p:cNvPr>
          <p:cNvSpPr txBox="1"/>
          <p:nvPr/>
        </p:nvSpPr>
        <p:spPr>
          <a:xfrm>
            <a:off x="2121803" y="5609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TALVEZ AINDA NÃO SEJA O MOMENTO!</a:t>
            </a:r>
          </a:p>
        </p:txBody>
      </p:sp>
    </p:spTree>
    <p:extLst>
      <p:ext uri="{BB962C8B-B14F-4D97-AF65-F5344CB8AC3E}">
        <p14:creationId xmlns:p14="http://schemas.microsoft.com/office/powerpoint/2010/main" val="144627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2A5A8B0-B16D-53FB-52EE-FBB141BA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3" r="1"/>
          <a:stretch/>
        </p:blipFill>
        <p:spPr>
          <a:xfrm>
            <a:off x="609196" y="0"/>
            <a:ext cx="9144000" cy="685800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3C1008-A770-A42A-8D25-85449E41DF5C}"/>
              </a:ext>
            </a:extLst>
          </p:cNvPr>
          <p:cNvSpPr txBox="1"/>
          <p:nvPr/>
        </p:nvSpPr>
        <p:spPr>
          <a:xfrm>
            <a:off x="765897" y="307625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6783" y="0"/>
            <a:ext cx="9755617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3600" b="1" dirty="0">
              <a:solidFill>
                <a:srgbClr val="8E44AD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0"/>
            <a:ext cx="609197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FA25C-1967-877C-343D-0185FE4DF869}"/>
              </a:ext>
            </a:extLst>
          </p:cNvPr>
          <p:cNvSpPr/>
          <p:nvPr/>
        </p:nvSpPr>
        <p:spPr>
          <a:xfrm>
            <a:off x="608793" y="1"/>
            <a:ext cx="609197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271278-417C-779C-3EAB-D762683CC11E}"/>
              </a:ext>
            </a:extLst>
          </p:cNvPr>
          <p:cNvSpPr txBox="1"/>
          <p:nvPr/>
        </p:nvSpPr>
        <p:spPr>
          <a:xfrm>
            <a:off x="2121803" y="307625"/>
            <a:ext cx="8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Quando pensar em Data</a:t>
            </a:r>
          </a:p>
          <a:p>
            <a:r>
              <a:rPr lang="pt-BR" sz="36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Mesh? (ou quando não pensar)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FFBA1D-BD2F-3587-4F59-C21FD6A8FC64}"/>
              </a:ext>
            </a:extLst>
          </p:cNvPr>
          <p:cNvSpPr txBox="1"/>
          <p:nvPr/>
        </p:nvSpPr>
        <p:spPr>
          <a:xfrm>
            <a:off x="2061418" y="2427633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Número de fontes de dados está aumentando?</a:t>
            </a:r>
          </a:p>
          <a:p>
            <a:endParaRPr lang="pt-BR" sz="3200" b="1" dirty="0">
              <a:solidFill>
                <a:srgbClr val="8E44AD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Lake/Warehouse se tornando um gargalo na entrega?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3CC470-7FC6-DFAF-119E-7C6E8B85076F}"/>
              </a:ext>
            </a:extLst>
          </p:cNvPr>
          <p:cNvSpPr txBox="1"/>
          <p:nvPr/>
        </p:nvSpPr>
        <p:spPr>
          <a:xfrm>
            <a:off x="2132592" y="5426761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8E44AD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INICIE UMA DISCUSSÃO SOBRE O DATA MESH!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Zoom de Slide 15">
                <a:extLst>
                  <a:ext uri="{FF2B5EF4-FFF2-40B4-BE49-F238E27FC236}">
                    <a16:creationId xmlns:a16="http://schemas.microsoft.com/office/drawing/2014/main" id="{55FC1B3D-8BB5-13BF-0170-779FE437A5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6816023"/>
                  </p:ext>
                </p:extLst>
              </p:nvPr>
            </p:nvGraphicFramePr>
            <p:xfrm>
              <a:off x="12385964" y="5158811"/>
              <a:ext cx="3048000" cy="1714500"/>
            </p:xfrm>
            <a:graphic>
              <a:graphicData uri="http://schemas.microsoft.com/office/powerpoint/2016/slidezoom">
                <pslz:sldZm>
                  <pslz:sldZmObj sldId="266" cId="3461542176">
                    <pslz:zmPr id="{DB20D0BA-47D5-4144-9DC2-EE33A40A5C2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Zoom de Slide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5FC1B3D-8BB5-13BF-0170-779FE437A5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85964" y="51588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18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66113D-F74E-CC7B-B541-CB663DC13466}"/>
              </a:ext>
            </a:extLst>
          </p:cNvPr>
          <p:cNvSpPr/>
          <p:nvPr/>
        </p:nvSpPr>
        <p:spPr>
          <a:xfrm>
            <a:off x="7091607" y="111967"/>
            <a:ext cx="4950921" cy="6634066"/>
          </a:xfrm>
          <a:prstGeom prst="roundRect">
            <a:avLst>
              <a:gd name="adj" fmla="val 3641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Código QR&#10;&#10;Descrição gerada automaticamente">
            <a:extLst>
              <a:ext uri="{FF2B5EF4-FFF2-40B4-BE49-F238E27FC236}">
                <a16:creationId xmlns:a16="http://schemas.microsoft.com/office/drawing/2014/main" id="{21A5A33D-D802-D6E9-BA21-D4C78BACB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40" y="5071268"/>
            <a:ext cx="1401723" cy="1401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FC13EA-FD35-1C05-F566-60D93041D282}"/>
              </a:ext>
            </a:extLst>
          </p:cNvPr>
          <p:cNvSpPr txBox="1"/>
          <p:nvPr/>
        </p:nvSpPr>
        <p:spPr>
          <a:xfrm>
            <a:off x="363221" y="385009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Obrigado e dúvidas estou à disposição!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DA83FC-41E2-C356-37AD-4EECAC01823E}"/>
              </a:ext>
            </a:extLst>
          </p:cNvPr>
          <p:cNvSpPr txBox="1"/>
          <p:nvPr/>
        </p:nvSpPr>
        <p:spPr>
          <a:xfrm>
            <a:off x="363221" y="310824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</a:t>
            </a:r>
            <a:r>
              <a:rPr lang="pt-BR" sz="2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ontato</a:t>
            </a:r>
          </a:p>
          <a:p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0CE097-FC3C-0AB2-8716-5884565E753C}"/>
              </a:ext>
            </a:extLst>
          </p:cNvPr>
          <p:cNvSpPr txBox="1"/>
          <p:nvPr/>
        </p:nvSpPr>
        <p:spPr>
          <a:xfrm>
            <a:off x="363221" y="3721766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E-mail: fabmasouza@hotmail.com ou fabmasouza@gmail.com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LinkedIn: https://www.linkedin.com/in/fabiomarcelosouza/</a:t>
            </a:r>
          </a:p>
        </p:txBody>
      </p:sp>
    </p:spTree>
    <p:extLst>
      <p:ext uri="{BB962C8B-B14F-4D97-AF65-F5344CB8AC3E}">
        <p14:creationId xmlns:p14="http://schemas.microsoft.com/office/powerpoint/2010/main" val="346154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8478361-DDDE-D726-B5AF-34FA1CB26F64}"/>
              </a:ext>
            </a:extLst>
          </p:cNvPr>
          <p:cNvSpPr/>
          <p:nvPr/>
        </p:nvSpPr>
        <p:spPr>
          <a:xfrm>
            <a:off x="111967" y="111967"/>
            <a:ext cx="4950921" cy="6634066"/>
          </a:xfrm>
          <a:prstGeom prst="roundRect">
            <a:avLst>
              <a:gd name="adj" fmla="val 3641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3F978-5396-DB09-0A0F-48FA0199E326}"/>
              </a:ext>
            </a:extLst>
          </p:cNvPr>
          <p:cNvSpPr txBox="1"/>
          <p:nvPr/>
        </p:nvSpPr>
        <p:spPr>
          <a:xfrm>
            <a:off x="5207269" y="133339"/>
            <a:ext cx="67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Olá, sou o Fabio!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411191-EBD4-F39B-4190-CC081F0C68BA}"/>
              </a:ext>
            </a:extLst>
          </p:cNvPr>
          <p:cNvSpPr txBox="1"/>
          <p:nvPr/>
        </p:nvSpPr>
        <p:spPr>
          <a:xfrm>
            <a:off x="5207269" y="919510"/>
            <a:ext cx="60976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Tech Lead | Senior Full Stack Developer | MBA | Professor | Mentor |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Voluntário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Formado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análise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desenvolvimento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sistemas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pela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Universidade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Tecnológica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Federal do Paraná (UTFPR)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MBA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 Science and Artificial Intelligence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FIAP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Zurich Seguros</a:t>
            </a:r>
            <a:endParaRPr lang="pt-B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9A2FE2-EED4-7298-32D7-12166FE1A844}"/>
              </a:ext>
            </a:extLst>
          </p:cNvPr>
          <p:cNvSpPr txBox="1"/>
          <p:nvPr/>
        </p:nvSpPr>
        <p:spPr>
          <a:xfrm>
            <a:off x="5207269" y="3641374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</a:t>
            </a:r>
            <a:r>
              <a:rPr lang="pt-BR" sz="2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ontato</a:t>
            </a:r>
          </a:p>
          <a:p>
            <a:endParaRPr lang="pt-BR" sz="3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F97475-03F3-EAD1-9D77-450013383A63}"/>
              </a:ext>
            </a:extLst>
          </p:cNvPr>
          <p:cNvSpPr txBox="1"/>
          <p:nvPr/>
        </p:nvSpPr>
        <p:spPr>
          <a:xfrm>
            <a:off x="5207269" y="425489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E-mail: fabmasouza@hotmail.com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fabmasouza@gmail.com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LinkedIn: https://www.linkedin.com/in/fabiomarcelosouza/</a:t>
            </a:r>
          </a:p>
        </p:txBody>
      </p:sp>
      <p:pic>
        <p:nvPicPr>
          <p:cNvPr id="14" name="Imagem 13" descr="Código QR&#10;&#10;Descrição gerada automaticamente">
            <a:extLst>
              <a:ext uri="{FF2B5EF4-FFF2-40B4-BE49-F238E27FC236}">
                <a16:creationId xmlns:a16="http://schemas.microsoft.com/office/drawing/2014/main" id="{BF9051A9-8065-3ECE-8618-E003F20C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30" y="5034279"/>
            <a:ext cx="1646734" cy="1646734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F5A3A96B-8965-9878-DB99-F37B854A54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866241"/>
                  </p:ext>
                </p:extLst>
              </p:nvPr>
            </p:nvGraphicFramePr>
            <p:xfrm>
              <a:off x="12435840" y="0"/>
              <a:ext cx="12078040" cy="6793898"/>
            </p:xfrm>
            <a:graphic>
              <a:graphicData uri="http://schemas.microsoft.com/office/powerpoint/2016/slidezoom">
                <pslz:sldZm>
                  <pslz:sldZmObj sldId="268" cId="1345218985">
                    <pslz:zmPr id="{BF3031F7-F153-447A-A403-2BE28B380A7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78040" cy="67938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Zoom de Slide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A3A96B-8965-9878-DB99-F37B854A54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5840" y="0"/>
                <a:ext cx="12078040" cy="67938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46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5">
            <a:extLst>
              <a:ext uri="{FF2B5EF4-FFF2-40B4-BE49-F238E27FC236}">
                <a16:creationId xmlns:a16="http://schemas.microsoft.com/office/drawing/2014/main" id="{AAA292A0-46FF-B893-2B30-876046ED32F7}"/>
              </a:ext>
            </a:extLst>
          </p:cNvPr>
          <p:cNvSpPr/>
          <p:nvPr/>
        </p:nvSpPr>
        <p:spPr>
          <a:xfrm>
            <a:off x="-10106504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4">
            <a:extLst>
              <a:ext uri="{FF2B5EF4-FFF2-40B4-BE49-F238E27FC236}">
                <a16:creationId xmlns:a16="http://schemas.microsoft.com/office/drawing/2014/main" id="{AECCB8D3-0BDA-B154-36AC-4948BC7DBC46}"/>
              </a:ext>
            </a:extLst>
          </p:cNvPr>
          <p:cNvSpPr/>
          <p:nvPr/>
        </p:nvSpPr>
        <p:spPr>
          <a:xfrm>
            <a:off x="-10716103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3">
            <a:extLst>
              <a:ext uri="{FF2B5EF4-FFF2-40B4-BE49-F238E27FC236}">
                <a16:creationId xmlns:a16="http://schemas.microsoft.com/office/drawing/2014/main" id="{A8AD5728-2F50-95A4-0F75-9847E20C2BE7}"/>
              </a:ext>
            </a:extLst>
          </p:cNvPr>
          <p:cNvSpPr/>
          <p:nvPr/>
        </p:nvSpPr>
        <p:spPr>
          <a:xfrm>
            <a:off x="-11325703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">
            <a:extLst>
              <a:ext uri="{FF2B5EF4-FFF2-40B4-BE49-F238E27FC236}">
                <a16:creationId xmlns:a16="http://schemas.microsoft.com/office/drawing/2014/main" id="{674DA887-D2DC-99C3-7484-64223CA14DF4}"/>
              </a:ext>
            </a:extLst>
          </p:cNvPr>
          <p:cNvSpPr/>
          <p:nvPr/>
        </p:nvSpPr>
        <p:spPr>
          <a:xfrm>
            <a:off x="-11934899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Slide Visao Geral">
            <a:extLst>
              <a:ext uri="{FF2B5EF4-FFF2-40B4-BE49-F238E27FC236}">
                <a16:creationId xmlns:a16="http://schemas.microsoft.com/office/drawing/2014/main" id="{910A979B-DF73-1374-FA3E-BEA14EC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3039" y="1483459"/>
            <a:ext cx="8547879" cy="4801700"/>
          </a:xfrm>
          <a:prstGeom prst="rect">
            <a:avLst/>
          </a:prstGeom>
        </p:spPr>
      </p:pic>
      <p:sp>
        <p:nvSpPr>
          <p:cNvPr id="31" name="Retângulo 1">
            <a:extLst>
              <a:ext uri="{FF2B5EF4-FFF2-40B4-BE49-F238E27FC236}">
                <a16:creationId xmlns:a16="http://schemas.microsoft.com/office/drawing/2014/main" id="{8ECADA5E-6625-DAEE-AF4F-B7BD31A5AD70}"/>
              </a:ext>
            </a:extLst>
          </p:cNvPr>
          <p:cNvSpPr/>
          <p:nvPr/>
        </p:nvSpPr>
        <p:spPr>
          <a:xfrm>
            <a:off x="-12544095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xemplo Prático">
            <a:extLst>
              <a:ext uri="{FF2B5EF4-FFF2-40B4-BE49-F238E27FC236}">
                <a16:creationId xmlns:a16="http://schemas.microsoft.com/office/drawing/2014/main" id="{29D2D332-E89F-A1EF-F674-2A3B6CABB42A}"/>
              </a:ext>
            </a:extLst>
          </p:cNvPr>
          <p:cNvSpPr txBox="1"/>
          <p:nvPr/>
        </p:nvSpPr>
        <p:spPr>
          <a:xfrm>
            <a:off x="1687513" y="5161464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5879B6B6-6F37-0122-7771-EA8DBFDE13E0}"/>
              </a:ext>
            </a:extLst>
          </p:cNvPr>
          <p:cNvSpPr txBox="1"/>
          <p:nvPr/>
        </p:nvSpPr>
        <p:spPr>
          <a:xfrm>
            <a:off x="573865" y="4915243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7" name="RAG (Retrieval Augmented Generation)">
            <a:extLst>
              <a:ext uri="{FF2B5EF4-FFF2-40B4-BE49-F238E27FC236}">
                <a16:creationId xmlns:a16="http://schemas.microsoft.com/office/drawing/2014/main" id="{962ED0EA-555B-2991-CD27-15181F4BFBCD}"/>
              </a:ext>
            </a:extLst>
          </p:cNvPr>
          <p:cNvSpPr txBox="1"/>
          <p:nvPr/>
        </p:nvSpPr>
        <p:spPr>
          <a:xfrm>
            <a:off x="1687513" y="3087692"/>
            <a:ext cx="9930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4800" dirty="0" err="1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4800" dirty="0" err="1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  <a:endParaRPr lang="pt-BR" sz="1050" dirty="0">
              <a:solidFill>
                <a:schemeClr val="accent2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4176CE36-4B7E-6716-F97B-51FA028564E7}"/>
              </a:ext>
            </a:extLst>
          </p:cNvPr>
          <p:cNvSpPr txBox="1"/>
          <p:nvPr/>
        </p:nvSpPr>
        <p:spPr>
          <a:xfrm>
            <a:off x="573865" y="3210803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chemeClr val="accent2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6" name="Retro Gen AI">
            <a:extLst>
              <a:ext uri="{FF2B5EF4-FFF2-40B4-BE49-F238E27FC236}">
                <a16:creationId xmlns:a16="http://schemas.microsoft.com/office/drawing/2014/main" id="{BE58A380-EB6F-D63D-F623-D47165981795}"/>
              </a:ext>
            </a:extLst>
          </p:cNvPr>
          <p:cNvSpPr txBox="1"/>
          <p:nvPr/>
        </p:nvSpPr>
        <p:spPr>
          <a:xfrm>
            <a:off x="1687513" y="183372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B2DE27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FCF88672-C9BD-6E27-B49D-BC6B17955ABA}"/>
              </a:ext>
            </a:extLst>
          </p:cNvPr>
          <p:cNvSpPr txBox="1"/>
          <p:nvPr/>
        </p:nvSpPr>
        <p:spPr>
          <a:xfrm>
            <a:off x="569913" y="158750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B2DE27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232F72B-D1A7-AA88-6C08-EDA3BDE1FF62}"/>
              </a:ext>
            </a:extLst>
          </p:cNvPr>
          <p:cNvSpPr/>
          <p:nvPr/>
        </p:nvSpPr>
        <p:spPr>
          <a:xfrm>
            <a:off x="569913" y="536478"/>
            <a:ext cx="10778808" cy="670021"/>
          </a:xfrm>
          <a:prstGeom prst="roundRect">
            <a:avLst>
              <a:gd name="adj" fmla="val 50000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4521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9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856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9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nte">
            <a:extLst>
              <a:ext uri="{FF2B5EF4-FFF2-40B4-BE49-F238E27FC236}">
                <a16:creationId xmlns:a16="http://schemas.microsoft.com/office/drawing/2014/main" id="{7DFDCC78-DF30-50F3-7E09-B8B39052946B}"/>
              </a:ext>
            </a:extLst>
          </p:cNvPr>
          <p:cNvSpPr txBox="1"/>
          <p:nvPr/>
        </p:nvSpPr>
        <p:spPr>
          <a:xfrm>
            <a:off x="-9133717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4AA02FDB-3EEB-5627-A6CB-FB803C66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5243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AG (Retrieval Augmented Generation)">
            <a:extLst>
              <a:ext uri="{FF2B5EF4-FFF2-40B4-BE49-F238E27FC236}">
                <a16:creationId xmlns:a16="http://schemas.microsoft.com/office/drawing/2014/main" id="{53BD4BC2-1934-75FD-C25D-62870AFCD032}"/>
              </a:ext>
            </a:extLst>
          </p:cNvPr>
          <p:cNvSpPr txBox="1"/>
          <p:nvPr/>
        </p:nvSpPr>
        <p:spPr>
          <a:xfrm>
            <a:off x="-6629778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BC5C0645-422C-2C31-221D-43AD15DD6E90}"/>
              </a:ext>
            </a:extLst>
          </p:cNvPr>
          <p:cNvSpPr txBox="1"/>
          <p:nvPr/>
        </p:nvSpPr>
        <p:spPr>
          <a:xfrm>
            <a:off x="-7747378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581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pic>
        <p:nvPicPr>
          <p:cNvPr id="1026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FD04B3EB-DADD-5651-ABC5-77035039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85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2526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41640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17018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sp>
        <p:nvSpPr>
          <p:cNvPr id="14" name="Texto Slide">
            <a:extLst>
              <a:ext uri="{FF2B5EF4-FFF2-40B4-BE49-F238E27FC236}">
                <a16:creationId xmlns:a16="http://schemas.microsoft.com/office/drawing/2014/main" id="{B4C6ED66-0392-3E4E-C13A-55BF3E227A31}"/>
              </a:ext>
            </a:extLst>
          </p:cNvPr>
          <p:cNvSpPr txBox="1"/>
          <p:nvPr/>
        </p:nvSpPr>
        <p:spPr>
          <a:xfrm>
            <a:off x="2425729" y="1533055"/>
            <a:ext cx="7692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RAG amplia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LLMs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(Large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Language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Models) como ChatGPT.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Adiciona sistema de recuperação de informações.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Controla dados usados na formulação de respostas.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Ideal para aplicações empresariais.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Restringe IA generativa a conteúdo corporativo.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Utiliza documentos, imagens vetorizadas e outros formatos de dados.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384E96A9-A463-BA1B-FCA1-5E614EBD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139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xemplo Prático">
            <a:extLst>
              <a:ext uri="{FF2B5EF4-FFF2-40B4-BE49-F238E27FC236}">
                <a16:creationId xmlns:a16="http://schemas.microsoft.com/office/drawing/2014/main" id="{CE8FDDCB-EB40-6EDD-3C83-F70756C4C150}"/>
              </a:ext>
            </a:extLst>
          </p:cNvPr>
          <p:cNvSpPr txBox="1"/>
          <p:nvPr/>
        </p:nvSpPr>
        <p:spPr>
          <a:xfrm>
            <a:off x="-5872054" y="240997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1FD42E8C-EF5D-7A23-F8A8-AD9D091C2F5B}"/>
              </a:ext>
            </a:extLst>
          </p:cNvPr>
          <p:cNvSpPr txBox="1"/>
          <p:nvPr/>
        </p:nvSpPr>
        <p:spPr>
          <a:xfrm>
            <a:off x="-6985702" y="-5224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36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41640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17018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sp>
        <p:nvSpPr>
          <p:cNvPr id="14" name="Texto Slide">
            <a:extLst>
              <a:ext uri="{FF2B5EF4-FFF2-40B4-BE49-F238E27FC236}">
                <a16:creationId xmlns:a16="http://schemas.microsoft.com/office/drawing/2014/main" id="{B4C6ED66-0392-3E4E-C13A-55BF3E227A31}"/>
              </a:ext>
            </a:extLst>
          </p:cNvPr>
          <p:cNvSpPr txBox="1"/>
          <p:nvPr/>
        </p:nvSpPr>
        <p:spPr>
          <a:xfrm>
            <a:off x="2425729" y="1533055"/>
            <a:ext cx="7692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RAG amplia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LLMs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(Large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Language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Models) como ChatGPT.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Adiciona sistema de recuperação de informações.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Controla dados usados na formulação de respostas.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Ideal para aplicações empresariais.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Restringe IA generativa a conteúdo corporativo.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Utiliza documentos, imagens vetorizadas e outros formatos de dados.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384E96A9-A463-BA1B-FCA1-5E614EBD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139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975481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xemplo Prático">
            <a:extLst>
              <a:ext uri="{FF2B5EF4-FFF2-40B4-BE49-F238E27FC236}">
                <a16:creationId xmlns:a16="http://schemas.microsoft.com/office/drawing/2014/main" id="{64789BA6-4FFC-2BA9-DE96-B1B3B04DDB36}"/>
              </a:ext>
            </a:extLst>
          </p:cNvPr>
          <p:cNvSpPr txBox="1"/>
          <p:nvPr/>
        </p:nvSpPr>
        <p:spPr>
          <a:xfrm>
            <a:off x="2784341" y="240997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9" name="3">
            <a:extLst>
              <a:ext uri="{FF2B5EF4-FFF2-40B4-BE49-F238E27FC236}">
                <a16:creationId xmlns:a16="http://schemas.microsoft.com/office/drawing/2014/main" id="{E01A755F-F286-6ED5-3734-BCF454DA8133}"/>
              </a:ext>
            </a:extLst>
          </p:cNvPr>
          <p:cNvSpPr txBox="1"/>
          <p:nvPr/>
        </p:nvSpPr>
        <p:spPr>
          <a:xfrm>
            <a:off x="1670693" y="-5224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2693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tent Image">
            <a:extLst>
              <a:ext uri="{FF2B5EF4-FFF2-40B4-BE49-F238E27FC236}">
                <a16:creationId xmlns:a16="http://schemas.microsoft.com/office/drawing/2014/main" id="{6BAA23C5-4BBB-DF02-A724-CC04CB1D7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4" t="21339" b="53467"/>
          <a:stretch/>
        </p:blipFill>
        <p:spPr bwMode="auto">
          <a:xfrm>
            <a:off x="0" y="0"/>
            <a:ext cx="9753600" cy="68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A1EE88-9A72-D8F5-9065-D940CB1E1E64}"/>
              </a:ext>
            </a:extLst>
          </p:cNvPr>
          <p:cNvSpPr txBox="1"/>
          <p:nvPr/>
        </p:nvSpPr>
        <p:spPr>
          <a:xfrm>
            <a:off x="765897" y="6503979"/>
            <a:ext cx="7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Fonte: https://www.domo.com/data-never-sleeps#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0972800" y="0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0363200" y="0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11582400" y="-1"/>
            <a:ext cx="609600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9753600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BE7083-99B8-90F9-9B81-1D254411FC74}"/>
              </a:ext>
            </a:extLst>
          </p:cNvPr>
          <p:cNvSpPr txBox="1"/>
          <p:nvPr/>
        </p:nvSpPr>
        <p:spPr>
          <a:xfrm>
            <a:off x="5894488" y="81835"/>
            <a:ext cx="4163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Problemas com a arquitetura tradicional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C7806D5B-7EB3-E51E-8630-10E8FADED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4114030"/>
                  </p:ext>
                </p:extLst>
              </p:nvPr>
            </p:nvGraphicFramePr>
            <p:xfrm>
              <a:off x="2226468" y="6294429"/>
              <a:ext cx="81278" cy="45719"/>
            </p:xfrm>
            <a:graphic>
              <a:graphicData uri="http://schemas.microsoft.com/office/powerpoint/2016/slidezoom">
                <pslz:sldZm>
                  <pslz:sldZmObj sldId="280" cId="1108294917">
                    <pslz:zmPr id="{56324816-AB73-4A54-8F48-074CB74414E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7806D5B-7EB3-E51E-8630-10E8FADED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6468" y="6294429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1721</Words>
  <Application>Microsoft Office PowerPoint</Application>
  <PresentationFormat>Widescreen</PresentationFormat>
  <Paragraphs>181</Paragraphs>
  <Slides>19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72 Monospace</vt:lpstr>
      <vt:lpstr>-apple-system</vt:lpstr>
      <vt:lpstr>Arial</vt:lpstr>
      <vt:lpstr>Calibri</vt:lpstr>
      <vt:lpstr>Calibri Light</vt:lpstr>
      <vt:lpstr>source-serif-pro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HomeLab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Souza</dc:creator>
  <cp:lastModifiedBy>Fabio</cp:lastModifiedBy>
  <cp:revision>43</cp:revision>
  <dcterms:created xsi:type="dcterms:W3CDTF">2023-05-19T13:42:51Z</dcterms:created>
  <dcterms:modified xsi:type="dcterms:W3CDTF">2024-03-18T02:24:17Z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7ed875-cb67-40d7-9ea6-a804b08b1148_Enabled">
    <vt:lpwstr>true</vt:lpwstr>
  </property>
  <property fmtid="{D5CDD505-2E9C-101B-9397-08002B2CF9AE}" pid="3" name="MSIP_Label_9a7ed875-cb67-40d7-9ea6-a804b08b1148_SetDate">
    <vt:lpwstr>2023-05-19T14:41:42Z</vt:lpwstr>
  </property>
  <property fmtid="{D5CDD505-2E9C-101B-9397-08002B2CF9AE}" pid="4" name="MSIP_Label_9a7ed875-cb67-40d7-9ea6-a804b08b1148_Method">
    <vt:lpwstr>Privileged</vt:lpwstr>
  </property>
  <property fmtid="{D5CDD505-2E9C-101B-9397-08002B2CF9AE}" pid="5" name="MSIP_Label_9a7ed875-cb67-40d7-9ea6-a804b08b1148_Name">
    <vt:lpwstr>9a7ed875-cb67-40d7-9ea6-a804b08b1148</vt:lpwstr>
  </property>
  <property fmtid="{D5CDD505-2E9C-101B-9397-08002B2CF9AE}" pid="6" name="MSIP_Label_9a7ed875-cb67-40d7-9ea6-a804b08b1148_SiteId">
    <vt:lpwstr>473672ba-cd07-4371-a2ae-788b4c61840e</vt:lpwstr>
  </property>
  <property fmtid="{D5CDD505-2E9C-101B-9397-08002B2CF9AE}" pid="7" name="MSIP_Label_9a7ed875-cb67-40d7-9ea6-a804b08b1148_ActionId">
    <vt:lpwstr>834d4487-1853-4c00-a511-44549fbf6d5b</vt:lpwstr>
  </property>
  <property fmtid="{D5CDD505-2E9C-101B-9397-08002B2CF9AE}" pid="8" name="MSIP_Label_9a7ed875-cb67-40d7-9ea6-a804b08b1148_ContentBits">
    <vt:lpwstr>0</vt:lpwstr>
  </property>
</Properties>
</file>